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0" r:id="rId4"/>
    <p:sldId id="263" r:id="rId5"/>
    <p:sldId id="259" r:id="rId6"/>
    <p:sldId id="261" r:id="rId7"/>
    <p:sldId id="262"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0A8A9EA-3FB8-48F5-8D89-3C74F18E1A97}" type="datetimeFigureOut">
              <a:rPr lang="en-029" smtClean="0"/>
              <a:t>05/09/2014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normAutofit/>
          </a:bodyPr>
          <a:lstStyle/>
          <a:p>
            <a:fld id="{938AD3EE-55CA-4709-B7C5-675723AF28D6}" type="slidenum">
              <a:rPr lang="en-029" smtClean="0"/>
              <a:t>‹#›</a:t>
            </a:fld>
            <a:endParaRPr lang="en-029"/>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A8A9EA-3FB8-48F5-8D89-3C74F18E1A97}" type="datetimeFigureOut">
              <a:rPr lang="en-029" smtClean="0"/>
              <a:t>05/09/2014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938AD3EE-55CA-4709-B7C5-675723AF28D6}" type="slidenum">
              <a:rPr lang="en-029" smtClean="0"/>
              <a:t>‹#›</a:t>
            </a:fld>
            <a:endParaRPr lang="en-029"/>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A8A9EA-3FB8-48F5-8D89-3C74F18E1A97}" type="datetimeFigureOut">
              <a:rPr lang="en-029" smtClean="0"/>
              <a:t>05/09/2014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938AD3EE-55CA-4709-B7C5-675723AF28D6}" type="slidenum">
              <a:rPr lang="en-029" smtClean="0"/>
              <a:t>‹#›</a:t>
            </a:fld>
            <a:endParaRPr lang="en-029"/>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400" y="304800"/>
            <a:ext cx="8763000" cy="5853112"/>
          </a:xfrm>
        </p:spPr>
        <p:txBody>
          <a:bodyPr/>
          <a:lstStyle>
            <a:lvl1pPr>
              <a:defRPr sz="3200"/>
            </a:lvl1pPr>
            <a:lvl2pPr>
              <a:defRPr sz="2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0A8A9EA-3FB8-48F5-8D89-3C74F18E1A97}" type="datetimeFigureOut">
              <a:rPr lang="en-029" smtClean="0"/>
              <a:t>05/09/2014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938AD3EE-55CA-4709-B7C5-675723AF28D6}" type="slidenum">
              <a:rPr lang="en-029" smtClean="0"/>
              <a:t>‹#›</a:t>
            </a:fld>
            <a:endParaRPr lang="en-029"/>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0A8A9EA-3FB8-48F5-8D89-3C74F18E1A97}" type="datetimeFigureOut">
              <a:rPr lang="en-029" smtClean="0"/>
              <a:t>05/09/2014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938AD3EE-55CA-4709-B7C5-675723AF28D6}" type="slidenum">
              <a:rPr lang="en-029" smtClean="0"/>
              <a:t>‹#›</a:t>
            </a:fld>
            <a:endParaRPr lang="en-029"/>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0A8A9EA-3FB8-48F5-8D89-3C74F18E1A97}" type="datetimeFigureOut">
              <a:rPr lang="en-029" smtClean="0"/>
              <a:t>05/09/2014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938AD3EE-55CA-4709-B7C5-675723AF28D6}" type="slidenum">
              <a:rPr lang="en-029" smtClean="0"/>
              <a:t>‹#›</a:t>
            </a:fld>
            <a:endParaRPr lang="en-029"/>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D0A8A9EA-3FB8-48F5-8D89-3C74F18E1A97}" type="datetimeFigureOut">
              <a:rPr lang="en-029" smtClean="0"/>
              <a:t>05/09/2014</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938AD3EE-55CA-4709-B7C5-675723AF28D6}" type="slidenum">
              <a:rPr lang="en-029" smtClean="0"/>
              <a:t>‹#›</a:t>
            </a:fld>
            <a:endParaRPr lang="en-029"/>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D0A8A9EA-3FB8-48F5-8D89-3C74F18E1A97}" type="datetimeFigureOut">
              <a:rPr lang="en-029" smtClean="0"/>
              <a:t>05/09/2014</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938AD3EE-55CA-4709-B7C5-675723AF28D6}" type="slidenum">
              <a:rPr lang="en-029" smtClean="0"/>
              <a:t>‹#›</a:t>
            </a:fld>
            <a:endParaRPr lang="en-029"/>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0A8A9EA-3FB8-48F5-8D89-3C74F18E1A97}" type="datetimeFigureOut">
              <a:rPr lang="en-029" smtClean="0"/>
              <a:t>05/09/2014</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938AD3EE-55CA-4709-B7C5-675723AF28D6}" type="slidenum">
              <a:rPr lang="en-029" smtClean="0"/>
              <a:t>‹#›</a:t>
            </a:fld>
            <a:endParaRPr lang="en-029"/>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0A8A9EA-3FB8-48F5-8D89-3C74F18E1A97}" type="datetimeFigureOut">
              <a:rPr lang="en-029" smtClean="0"/>
              <a:t>05/09/2014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938AD3EE-55CA-4709-B7C5-675723AF28D6}" type="slidenum">
              <a:rPr lang="en-029" smtClean="0"/>
              <a:t>‹#›</a:t>
            </a:fld>
            <a:endParaRPr lang="en-029"/>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0A8A9EA-3FB8-48F5-8D89-3C74F18E1A97}" type="datetimeFigureOut">
              <a:rPr lang="en-029" smtClean="0"/>
              <a:t>05/09/2014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938AD3EE-55CA-4709-B7C5-675723AF28D6}" type="slidenum">
              <a:rPr lang="en-029" smtClean="0"/>
              <a:t>‹#›</a:t>
            </a:fld>
            <a:endParaRPr lang="en-029"/>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D0A8A9EA-3FB8-48F5-8D89-3C74F18E1A97}" type="datetimeFigureOut">
              <a:rPr lang="en-029" smtClean="0"/>
              <a:t>05/09/2014</a:t>
            </a:fld>
            <a:endParaRPr lang="en-029"/>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029"/>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938AD3EE-55CA-4709-B7C5-675723AF28D6}" type="slidenum">
              <a:rPr lang="en-029" smtClean="0"/>
              <a:t>‹#›</a:t>
            </a:fld>
            <a:endParaRPr lang="en-029"/>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029" b="1" dirty="0" smtClean="0"/>
              <a:t>Theories of Literacy Development</a:t>
            </a:r>
            <a:endParaRPr lang="en-029" b="1" dirty="0"/>
          </a:p>
        </p:txBody>
      </p:sp>
      <p:sp>
        <p:nvSpPr>
          <p:cNvPr id="3" name="Subtitle 2"/>
          <p:cNvSpPr>
            <a:spLocks noGrp="1"/>
          </p:cNvSpPr>
          <p:nvPr>
            <p:ph type="subTitle" idx="1"/>
          </p:nvPr>
        </p:nvSpPr>
        <p:spPr/>
        <p:txBody>
          <a:bodyPr/>
          <a:lstStyle/>
          <a:p>
            <a:r>
              <a:rPr lang="en-029" dirty="0" smtClean="0"/>
              <a:t>September 5,2014</a:t>
            </a:r>
            <a:endParaRPr lang="en-029" dirty="0"/>
          </a:p>
        </p:txBody>
      </p:sp>
    </p:spTree>
    <p:extLst>
      <p:ext uri="{BB962C8B-B14F-4D97-AF65-F5344CB8AC3E}">
        <p14:creationId xmlns:p14="http://schemas.microsoft.com/office/powerpoint/2010/main" val="4138165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029" dirty="0" smtClean="0"/>
              <a:t>The child may do one of three things:</a:t>
            </a:r>
          </a:p>
          <a:p>
            <a:endParaRPr lang="en-029" dirty="0"/>
          </a:p>
          <a:p>
            <a:pPr lvl="1"/>
            <a:r>
              <a:rPr lang="en-029" dirty="0" smtClean="0"/>
              <a:t>Ignore the incoming information and keep original schema</a:t>
            </a:r>
          </a:p>
          <a:p>
            <a:pPr lvl="1"/>
            <a:endParaRPr lang="en-029" dirty="0"/>
          </a:p>
          <a:p>
            <a:pPr lvl="1"/>
            <a:r>
              <a:rPr lang="en-029" dirty="0" smtClean="0"/>
              <a:t>Modify his animal schema to include small six-legged creatures</a:t>
            </a:r>
          </a:p>
          <a:p>
            <a:pPr lvl="1"/>
            <a:endParaRPr lang="en-029" dirty="0"/>
          </a:p>
          <a:p>
            <a:pPr lvl="1"/>
            <a:r>
              <a:rPr lang="en-029" dirty="0" smtClean="0"/>
              <a:t>Develop a new meaning for animal (creatures that have more than four legs …..)</a:t>
            </a:r>
            <a:endParaRPr lang="en-029" dirty="0"/>
          </a:p>
        </p:txBody>
      </p:sp>
    </p:spTree>
    <p:extLst>
      <p:ext uri="{BB962C8B-B14F-4D97-AF65-F5344CB8AC3E}">
        <p14:creationId xmlns:p14="http://schemas.microsoft.com/office/powerpoint/2010/main" val="1076262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029" dirty="0" smtClean="0"/>
              <a:t>In the first situation the child assimilated by ignoring the new information. The original schema remains intact.</a:t>
            </a:r>
          </a:p>
          <a:p>
            <a:endParaRPr lang="en-029" dirty="0"/>
          </a:p>
          <a:p>
            <a:r>
              <a:rPr lang="en-029" dirty="0" smtClean="0"/>
              <a:t>In the second situation, accommodation occurred; the child altered his schema (animals have more than four legs)</a:t>
            </a:r>
          </a:p>
          <a:p>
            <a:endParaRPr lang="en-029" dirty="0"/>
          </a:p>
          <a:p>
            <a:r>
              <a:rPr lang="en-029" dirty="0" smtClean="0"/>
              <a:t>In the third situation accommodation occurred (include small creatures)</a:t>
            </a:r>
            <a:endParaRPr lang="en-029" dirty="0"/>
          </a:p>
        </p:txBody>
      </p:sp>
    </p:spTree>
    <p:extLst>
      <p:ext uri="{BB962C8B-B14F-4D97-AF65-F5344CB8AC3E}">
        <p14:creationId xmlns:p14="http://schemas.microsoft.com/office/powerpoint/2010/main" val="2424220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029" dirty="0" smtClean="0"/>
              <a:t>The constructivist theory of learning argues that learning is the modification of cognitive structures or schemata.  Children construct meaning from various stimuli they receive.  As they interact with their environment, they adapt information through assimilation or </a:t>
            </a:r>
            <a:r>
              <a:rPr lang="en-029" dirty="0" smtClean="0"/>
              <a:t>accommodation</a:t>
            </a:r>
            <a:r>
              <a:rPr lang="en-029" dirty="0"/>
              <a:t> </a:t>
            </a:r>
            <a:r>
              <a:rPr lang="en-029" dirty="0" smtClean="0"/>
              <a:t>- new </a:t>
            </a:r>
            <a:r>
              <a:rPr lang="en-029" dirty="0" smtClean="0"/>
              <a:t>information is organized with prior </a:t>
            </a:r>
            <a:r>
              <a:rPr lang="en-029" dirty="0" smtClean="0"/>
              <a:t>knowledge.</a:t>
            </a:r>
            <a:endParaRPr lang="en-029" dirty="0"/>
          </a:p>
        </p:txBody>
      </p:sp>
    </p:spTree>
    <p:extLst>
      <p:ext uri="{BB962C8B-B14F-4D97-AF65-F5344CB8AC3E}">
        <p14:creationId xmlns:p14="http://schemas.microsoft.com/office/powerpoint/2010/main" val="297885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029" dirty="0" smtClean="0"/>
              <a:t>Concepts of constructivism</a:t>
            </a:r>
          </a:p>
          <a:p>
            <a:endParaRPr lang="en-029" dirty="0"/>
          </a:p>
          <a:p>
            <a:pPr lvl="1"/>
            <a:r>
              <a:rPr lang="en-029" dirty="0" smtClean="0"/>
              <a:t>Children are active learners</a:t>
            </a:r>
          </a:p>
          <a:p>
            <a:pPr lvl="1"/>
            <a:r>
              <a:rPr lang="en-029" dirty="0" smtClean="0"/>
              <a:t>Children relate new information to prior knowledge</a:t>
            </a:r>
          </a:p>
          <a:p>
            <a:pPr lvl="1"/>
            <a:r>
              <a:rPr lang="en-029" dirty="0" smtClean="0"/>
              <a:t>Children organize and integrate information in </a:t>
            </a:r>
            <a:r>
              <a:rPr lang="en-029" dirty="0" smtClean="0"/>
              <a:t>schemata</a:t>
            </a:r>
          </a:p>
          <a:p>
            <a:pPr lvl="1"/>
            <a:r>
              <a:rPr lang="en-029" dirty="0" smtClean="0"/>
              <a:t>Children modify their schemata and construct their own knowledge</a:t>
            </a:r>
            <a:endParaRPr lang="en-029" dirty="0"/>
          </a:p>
        </p:txBody>
      </p:sp>
    </p:spTree>
    <p:extLst>
      <p:ext uri="{BB962C8B-B14F-4D97-AF65-F5344CB8AC3E}">
        <p14:creationId xmlns:p14="http://schemas.microsoft.com/office/powerpoint/2010/main" val="1112040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029" dirty="0" smtClean="0"/>
              <a:t>Reflecting the constructivist theory in the EC classroom – implications for teaching:</a:t>
            </a:r>
          </a:p>
          <a:p>
            <a:endParaRPr lang="en-029" dirty="0"/>
          </a:p>
          <a:p>
            <a:pPr lvl="1"/>
            <a:r>
              <a:rPr lang="en-029" dirty="0" smtClean="0"/>
              <a:t>Teaching should be experience based (begin with what the child knows and gradually move to the unknown).</a:t>
            </a:r>
          </a:p>
          <a:p>
            <a:pPr marL="868680" lvl="2" indent="0">
              <a:buNone/>
            </a:pPr>
            <a:r>
              <a:rPr lang="en-029" sz="2800" dirty="0" smtClean="0"/>
              <a:t>(Brainstorming</a:t>
            </a:r>
            <a:r>
              <a:rPr lang="en-029" sz="2800" dirty="0" smtClean="0"/>
              <a:t>, </a:t>
            </a:r>
            <a:r>
              <a:rPr lang="en-029" sz="2800" dirty="0" smtClean="0"/>
              <a:t>asking the child to make predictions, questioning -  can help </a:t>
            </a:r>
            <a:r>
              <a:rPr lang="en-029" sz="2800" dirty="0" smtClean="0"/>
              <a:t>to identify what child </a:t>
            </a:r>
            <a:r>
              <a:rPr lang="en-029" sz="2800" dirty="0" smtClean="0"/>
              <a:t>knows)</a:t>
            </a:r>
            <a:endParaRPr lang="en-029" sz="2800" dirty="0"/>
          </a:p>
          <a:p>
            <a:pPr lvl="1"/>
            <a:endParaRPr lang="en-029" dirty="0" smtClean="0"/>
          </a:p>
          <a:p>
            <a:pPr lvl="1"/>
            <a:r>
              <a:rPr lang="en-029" dirty="0" smtClean="0"/>
              <a:t>Concepts should be presented in many ways so that a network of related knowledge is set up</a:t>
            </a:r>
          </a:p>
          <a:p>
            <a:endParaRPr lang="en-029" dirty="0"/>
          </a:p>
          <a:p>
            <a:pPr lvl="1"/>
            <a:endParaRPr lang="en-029" dirty="0"/>
          </a:p>
        </p:txBody>
      </p:sp>
    </p:spTree>
    <p:extLst>
      <p:ext uri="{BB962C8B-B14F-4D97-AF65-F5344CB8AC3E}">
        <p14:creationId xmlns:p14="http://schemas.microsoft.com/office/powerpoint/2010/main" val="3056286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a:r>
              <a:rPr lang="en-029" dirty="0"/>
              <a:t>Engage the child in hands on activities e.g. making comparisons.  Don’t just present the letter ‘A’; show the child what it is not</a:t>
            </a:r>
          </a:p>
          <a:p>
            <a:r>
              <a:rPr lang="en-029" dirty="0" smtClean="0"/>
              <a:t>Teacher should </a:t>
            </a:r>
            <a:r>
              <a:rPr lang="en-029" dirty="0" smtClean="0"/>
              <a:t>set up </a:t>
            </a:r>
            <a:r>
              <a:rPr lang="en-029" dirty="0" smtClean="0"/>
              <a:t>conditions to enable the child to accommodate new knowledge into his/her </a:t>
            </a:r>
            <a:r>
              <a:rPr lang="en-029" dirty="0"/>
              <a:t>schemata (e.g. through field </a:t>
            </a:r>
            <a:r>
              <a:rPr lang="en-029" dirty="0" smtClean="0"/>
              <a:t>trips)</a:t>
            </a:r>
            <a:endParaRPr lang="en-029" dirty="0" smtClean="0"/>
          </a:p>
          <a:p>
            <a:r>
              <a:rPr lang="en-029" dirty="0" smtClean="0"/>
              <a:t>Encourage risk taking to facilitate assimilation </a:t>
            </a:r>
            <a:r>
              <a:rPr lang="en-029" dirty="0"/>
              <a:t>(e.g. engage child in situations that </a:t>
            </a:r>
            <a:r>
              <a:rPr lang="en-029" dirty="0" smtClean="0"/>
              <a:t>are </a:t>
            </a:r>
            <a:r>
              <a:rPr lang="en-029" dirty="0"/>
              <a:t>familiar</a:t>
            </a:r>
            <a:r>
              <a:rPr lang="en-029" dirty="0" smtClean="0"/>
              <a:t>)</a:t>
            </a:r>
            <a:endParaRPr lang="en-029" dirty="0"/>
          </a:p>
        </p:txBody>
      </p:sp>
    </p:spTree>
    <p:extLst>
      <p:ext uri="{BB962C8B-B14F-4D97-AF65-F5344CB8AC3E}">
        <p14:creationId xmlns:p14="http://schemas.microsoft.com/office/powerpoint/2010/main" val="377896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029" dirty="0" smtClean="0"/>
              <a:t>Other theories of literacy development:</a:t>
            </a:r>
          </a:p>
          <a:p>
            <a:endParaRPr lang="en-029" dirty="0"/>
          </a:p>
          <a:p>
            <a:pPr lvl="1"/>
            <a:r>
              <a:rPr lang="en-029" dirty="0" smtClean="0"/>
              <a:t>Behaviourist</a:t>
            </a:r>
          </a:p>
          <a:p>
            <a:pPr lvl="1"/>
            <a:r>
              <a:rPr lang="en-029" dirty="0" smtClean="0"/>
              <a:t>Interactive</a:t>
            </a:r>
          </a:p>
          <a:p>
            <a:pPr lvl="1"/>
            <a:r>
              <a:rPr lang="en-029" dirty="0" smtClean="0"/>
              <a:t>Sociolinguistic</a:t>
            </a:r>
          </a:p>
          <a:p>
            <a:pPr lvl="1"/>
            <a:r>
              <a:rPr lang="en-029" dirty="0" smtClean="0"/>
              <a:t>Reader response</a:t>
            </a:r>
          </a:p>
          <a:p>
            <a:pPr lvl="1"/>
            <a:r>
              <a:rPr lang="en-029" smtClean="0"/>
              <a:t>Transactionalist</a:t>
            </a:r>
            <a:endParaRPr lang="en-029" dirty="0"/>
          </a:p>
        </p:txBody>
      </p:sp>
    </p:spTree>
    <p:extLst>
      <p:ext uri="{BB962C8B-B14F-4D97-AF65-F5344CB8AC3E}">
        <p14:creationId xmlns:p14="http://schemas.microsoft.com/office/powerpoint/2010/main" val="874407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381000"/>
            <a:ext cx="5562600" cy="6096000"/>
          </a:xfrm>
        </p:spPr>
        <p:txBody>
          <a:bodyPr>
            <a:normAutofit/>
          </a:bodyPr>
          <a:lstStyle/>
          <a:p>
            <a:pPr marL="68580" indent="0">
              <a:buNone/>
            </a:pPr>
            <a:r>
              <a:rPr lang="en-029" sz="3200" dirty="0" smtClean="0"/>
              <a:t>How the brain works:</a:t>
            </a:r>
          </a:p>
          <a:p>
            <a:pPr marL="68580" indent="0">
              <a:buNone/>
            </a:pPr>
            <a:endParaRPr lang="en-029" sz="3200" dirty="0" smtClean="0"/>
          </a:p>
          <a:p>
            <a:r>
              <a:rPr lang="en-029" sz="3200" dirty="0" smtClean="0"/>
              <a:t>Each time we have experiences (stimuli) these are stored in memory (schemata)</a:t>
            </a:r>
          </a:p>
          <a:p>
            <a:endParaRPr lang="en-029" sz="3200" dirty="0"/>
          </a:p>
          <a:p>
            <a:r>
              <a:rPr lang="en-029" sz="3200" dirty="0" smtClean="0"/>
              <a:t>No one knows how the brain stores the experiences (stimuli, information)</a:t>
            </a:r>
          </a:p>
          <a:p>
            <a:endParaRPr lang="en-029" sz="3200" dirty="0"/>
          </a:p>
        </p:txBody>
      </p:sp>
      <p:pic>
        <p:nvPicPr>
          <p:cNvPr id="1026" name="Picture 2" descr="https://encrypted-tbn3.gstatic.com/images?q=tbn:ANd9GcQS83K95ML5Ls1Tan2I2041VSFybycaYseMnNff2hZfe5q7MMNP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28194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69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211" y="1447800"/>
            <a:ext cx="3883025" cy="3878262"/>
          </a:xfrm>
        </p:spPr>
        <p:txBody>
          <a:bodyPr>
            <a:normAutofit/>
          </a:bodyPr>
          <a:lstStyle/>
          <a:p>
            <a:r>
              <a:rPr lang="en-029" sz="3200" dirty="0" smtClean="0"/>
              <a:t>One explanation is that the brain stores information in “sectors” like a filing cabinet.</a:t>
            </a:r>
            <a:endParaRPr lang="en-029" sz="3200" dirty="0"/>
          </a:p>
        </p:txBody>
      </p:sp>
      <p:sp>
        <p:nvSpPr>
          <p:cNvPr id="4" name="AutoShape 2" descr="data:image/jpeg;base64,/9j/4AAQSkZJRgABAQAAAQABAAD/2wCEAAkGBxQQEhQUEBQUFRUUFxUUFRQVEBQUFRQUFBQWFhQUFBcYHCggGBolHBQVITEhJSkrMC4uFx8zODMsNygtLisBCgoKDg0OFxAQFSwcHRwsLDcsLCwrLCwsLCwsLCwtLCwsLCwsLDQsLCwsLS03LCwsNywsLDcsLCwsLCwsKywsLP/AABEIAO4A0wMBIgACEQEDEQH/xAAbAAABBQEBAAAAAAAAAAAAAAAAAgMEBQYBB//EAEEQAAEDAQQHBQYEBAQHAAAAAAEAAhEDBBIhMQUGQVFxgZEiMmGhsRNScpLB0SNCYrIHM8LhFILD8BVDc6Kz4vH/xAAaAQEBAQEBAQEAAAAAAAAAAAAAAQIDBQQG/8QAKxEBAAICAQMBBgcBAAAAAAAAAAECAxExBBIhUQUiMkGx8BMUYXGBocEj/9oADAMBAAIRAxEAPwD3FCS94aJcQBvJgKDX05Z2d6tT4B4J6BBYIWfr65WVuT3O+FjvrCr6+v1Idyk93EhvpKDYIWAr6+1T3KTB8Rc77Kvr642t2T2s+Fjf6gVNmnp6S54GJIA8TC8ir6btL+9Xqcnlo6NICg1Hlxlzi4+JnzTa6evV9NWdnerUx4e0aT0Cr7RrhZGf8wu+FjvUgBeYABdATZpvq+v1EdynUdxuj0lP6N12o1MKrXUjvPab1GI5hedoU2ae0UazXgOY4OByLSCDzCcXjdjttSib1J7mH9JieIyPNafRmvL2wLQwPHvs7LuJbkeUK7NN6hV2jdN0LR/KqAn3T2XdDnyViqgQhCAQhCAQhCAQhCAQhCAQhCCt0+wOokOAIkSCJCwtr1bDheonE4lhOHLct7psfgu4t/cFR2Y4cz5EqDAVrO6mbr2lp3EQm16NabIys27UaCPMcDsWb0lqw5kuom+PdPeHDeppds8upT2EGCCCMwcCkwg4UlLuroaikBdS4RCBC6lwiFAiEQlwuKjgV3ozWm0UIF72jfdqdro7MdSqQriI9I0ZrlQqwKk0nfqxb8w+oC0VOoHAFpBByIIIPAheLQpdh0hVoGaT3N8AcDxacCrs09gQsRo3XkiBaKc/rp4Hm0/Q8lqtH6Vo2gfhPa79OThxacVUTUIQgEIQgEIQgEIQgg6a/kv5fuCz9nOHN37itFpf+S/h9QszZnYcz6lQT2FPMKjMKeaUQzpDRVKuO2IdscMHD7rJ6T1eqUZI7bN4GI4hbdpTgKLt5dCFvNJ6v060lvYdvAwPELJ6R0TUoHttw2OGLT9lFV8IhdXYRSUJUIhAmFyEuEQgbhdhLDU9TsT3ZNdxiB5qIjQiFYs0W7aWjnPon2aKZ+Z5PAAeqoqIXWEgggwRkRgRwV/TsVIfkn4nE/ZS6UN7rQODQEDeiNP2tkAtNVv6wQeT/vK2mi9Ie3bN0sIiWktOe4tP2WQfa2g9pwB3FwnpmtHqw4OplzTIcQQRkRdBBHVWEXKEIVAhCEAhCEEXSo/BqfC70WTspz4/QH6rXaRH4VT4HftKxtmPe4j9jVBYMKfaVEY5PtKIktKcaVHaU41yB8FdcARBEg7CmwUoFBRaU1Ya+XUeyfd/KfssvarC+k669pB2ePDevRrypNbHRTpkYG/EjDC48/QdFJaiWTFjf7pHi7s+qW2x73tHCXeghcfUDcXEDxJA8ymxa2nuy74GucOoEeaipLbOwZlx5Bv3TrWsGTBzJKiCq45Mj4ngftvJQvnNwHwtx6uMeSIntqkZQOADfRcqVwMXOA8Sfuogp7y4/wCYjybA8kuk0N7oA4AD0QPiuDkHHg0x1OHmlh7twHF2PQSPNNByUHoHRO13RoHrKVcG0T8RLh0JjyTV5KBQKtlb2dKoRgGseYGAwaTsWw1TpXLMwcvlAb9FhNLO/BqD3hc+chn9S9E0E2KDPEE9XEqwiehCFoCEIQCEIQM2sTTf8LvQrD2V2fEftat3WEtPA+i8/szs+Xp/ZQWLHJ9jlDpuT7HIJTSnAVHa5OAoHw5LBTAclAoh4OVJrY7sU/8Aqf0PVsHKk1qd2afxn9pSVhk7HTbda6628RJddF7HxzUsulRbJ3G8B6J+VlouV0OSEoIG7TbW0++YwJ5AgfUKstWsrGd1pdwGHU/ZK03Zn1SG04mMZMC7eE457Aq9+qtR+dQNnY1hd0JIjLcUhJc0RrTUtNS6GBrb4bmS7EjaIG3ctgFltEarGyuBBkXgSHEXs+XpsWlvIHgUoOTIcu3kDekzLWjfUo+VVjv6V6boxsUaY/Q30C8sthl9ADbVx4ClVPrC9apNhoG4AdArBJaEIWkCEIQCEIQcK85ontEeDfV32Xo683Aio8boHRz1JExjlIYVEYU+woJTXJwFR2lONKB8FKBTIKUCgdlUmtLuzT+I/tVvKo9aXdlnE+ikkM5Z8Gt4D0TspmkcBwHolSstHQ5PU8VEvJTa0ILClRhxdGMRjumcE44E4TyyHQKD/wAUbU7DXBj8gXd0ndOwpP8Awu0v70NHvOeAPLNNiTUaW5pAcrTROgarA7/FVmvY7utLbtz4HkgnhBVba2NY9zWuvAHAxEoOXl2U1KUCqCkL1qs7N993Q02f6i9bXlOgm37fRHutB+Z4P+ivVlqEkIQhVAhCEAhCEAvOqzYrVOLh0e77r0VefW4RXqD9VT9/91JHWp5qZanWoHmlOAppqWEDoKUCmgUoFA5KotaDgzifRXMqi1oODOf0UlYUAKC5N3khz1ho8Xpmq9JL0iUDTrOHZjmr0aXqGIutjCQMQBsBJMDwCqAU61yCebU52biZzxz4oBUamU+0oHQlBN3gMTkkC0g9wF/wjD5jDfNVFpqZSvaRLvdpsHyis7/UC9QXnf8ADyzO/wAVWe8AXgXNAMwLtJgBOUy1xw3r0RbhJCEIVQIQhAIQhALz/Sgi0v41P3NK9AWD02ItT+J8w0qSG2pxqaanGqB0JYTYKWCgWF1JBXZVCpVDrScGc/oryVQ60nuf5voszwsM84plxS3FMuKw2Ly6CmRVB7su+ESPm7o6qboykXPEgAN7Rxk4ZAgCM42lZveKVm08QsRudQaXTVAzIndtPAZlXdWg1/eE8yD1GKiP0cGg+ygfp7oJ8SB9CvOxe1MVvi936O1untHHlDbUOxp4uN0dMXeSXfP5nx8IA5EumeQCm2fRD3t/mta4jANbMHxLsxyCyNTRFesYe67sIJLiD8Iw8wvRpkraN1ncOM1mOVha9YLLQxe687ZAdVdPgTN3qFV2vX0n+TS/zVHSflb91aWTUFj4Lw55HvG635W49SU7av4Tucb1Gs2nOJY9hIzHdIMgZ7D9tReJ8Jpuf4RVn1qb6tUguIjAACDUeAAB4MXoayn8PtEmyUn03Y3S1t6IDgJMj5itWuscMSEIQqgQhCAQhCAWG1gEWp/EedNq3Kxes1Mi0SRg6IO+KcGOikiC1ONTTQnGqKdCUCmwUoFELBSpTcrsoFys/rUT2YzgxJjHxKvpWc1xqlrLwzax5E+AlS3CxyzrmuPecB4ME/8Ac7P5Qoda00mHtEE+M1HdMY5QqGraatXvOcZ2TA6BaPVjVH/ENL6z3MaHQGsABdAkmTkMd29Y26aQK+moyaT4uMeQn6LQaqve+iaj47bjdAEdhnZ83X+gV7R1SsjWFopA3gRfcS54kd5pPdPCFFo0m02Na09ljQ0E7Q0RJ8TE815ftTL24uyObfR3wV3bfoRUe8vu0wDAl07zjE7MBKXQr3gMIJkxMiAYmY2wodM9lzsLzyA2YkTkd/5h8uaeouDWudkGiBJEXWAxjlv2ryc2KtcdY15fTEzMpkpVOoWmRHMKDY2kAEziC45Yl5nZuAjmnKNUk4xlPAePpyXz7tSZ7bcNaieYXdj0g28L4gDPbjs4K8oWhrx2CDwOPTNY2jVDsuh5fcJq1l8A0wfBwwHVeh0vtHNW3ZNO76uN8FZ8709CoWlzO7tictitrJar+YgjPdyVJQYQ1oOJAAPEDEp4YYnIEHdkV+kiz4NL5Cj2O0ioCRGcYGVIW4mJjcMhCrbbp2hSmXgkbG9ojwJybzIUTROsjbTW9mxhAulxcXDCCNgw27CqL1CEIBRdI2Ftdl13Fp2tO8KUhBhbXZHUXFrxwOwjeEyFt7dY21m3Xcjtad4WPt1jdRddfyOxw3hQNgroKbBSgVFOSiUiV2UCpWd1wpe0YWTF5jmznF4RPmtBKzmt1W6Gnw/qapPBCi1f0G6kILL7M2OMF+J3DCOK29mpljAMAAMyQOJgKHoUh9Fo2EMy8VOr0ruLQMAYwvGYwhcbOsEWqsAww4knAYQ3HdvwlU7qYqXmX2t7MuJxut3kSMzA5p3T1oNJpglzhvx7R2wBEACclG1csbqVF9SCalZwaDiexTzN4NcA4kkSRmvM/L/mc83tPu08fvPzd+/srqOZN2gGA4GWwXMIcTJfDQWhwEDvb8szCXWZ3GCACcRBEtbiYjLGM8DltVwzQrnuEwGsOEBuJEgmGgASS52Ed44Kzs+g2B14yTEYmRGeWQXHL0eXLlmaxqI421XNWtfPmWfFnc/BoJnOBkBnjsww5qdZdXnEEOIE4GBJg5+GMnfmr/2tOnhhhsGP/wAUS0aXAygccT0CR0nTYI/633+h+Jkv8MaOWTQtOnjEnaTjtJ24DNKtBpbcSN2Kp62kXPyk8cugUSrVP5ncv7BdKdVa3u9Ni8evy+/5lmccR5yWXtfTEZQPMquraQLt544+SrvabvP+yQ4k/bZ0XWOiz5vOfJqPSPv/ABn8Wlfgqs7Hpp1BxcyCYIxxGMbAfDeo9v01Wrd95j3ZhvyjDrKhXUQvRw4a4adlOHG1ptO5Nuk5rVfw/ofiVXbmtb8xJ/pWZhbfUOlFKo73nxya0fUldoYlpkIQtMhCEIBR7bZG1W3XjgdoO8KQhBh9IWJ1F0Oy/K7Y4ffwUcFbq12VtVpa8SD1B3jxWN0lYHUHQ7EHuu2H7HwUUwCuymwV2VAqVlNfXgUpMwGnLPNuS1MrH/xDd+Cfh9XMUkS9XLQWUqcdthNFrXDYAYN+TgcQtX7UTOy7PIDFY/Uxv4QBxBGI2FXVupOY3szdu3YAyBIJnpHNcc9uyk2iOHSnmdI5pGvUH4ZqNvXntBiAQYkyIxjotTSbTptAwEDuiMPCBgs5qzaofVbvaHdDB/ch9R3tXNBOOQnbe/8AcLzOnyWxdL3x5mZl9N6xbJqfDQWnSjWNc4DBonxOIAAHNQLdbqjrlw3mugnddvMxmIi6X+WO9FnpXQb2ZIOcxE7uPkq60VjJAwAMCBsG7dyX3dLbJfHFskamXDJFYtqqXbamODoHTH6qEarRkJ44BMHxXQFI6DBF5vNdzPr5/onNfWtlPrOO2BuGCQEqE2zvO3AN69qfovsiNOZ1oXDUxA8CekfdCbLTfxEC7HMnHDkiHSULi7CDhXouqVK7Zaf6rzurjHlC87K9S0XRuUaTfdYwHiGiVYSUpCELSBCEIBCEIBNWqztqNLXiQf8AcjcU6hBh9KaOdQdBxae67f4HcVDlegWig2o0teJB2LGaW0Y6zu3sPdd9HePqpMKhSsd/EQ/hHgPOoxa8FYz+IkmnA3N/8g+yyLLU8fhjgtQFmdUf5beC0oKsiNQsDW1L7BEghw444cwFAtri2sxxBAJAx/34NVvKeextVsOAn1/uvnzYu6sxDpS+p2hudjHj9VXVRLjxPqp9eg5rxOV4ZfVQnLrRmTJC4nCEgrSAJFMAFxdOJERuDQMTxnBJqVLqgOe6pPszIGBImAd070Fl/idjYHDbxOZXGqvGinv7pN7YdxV7ojQ1U07r7t9ubhlEZ1DkHIIsLqEIHLNSvva33nNb1IC9XXm2rlK9aaQ3OvfKC76L0lahJCEIVQIQhAIQhAIQhAJuvRa9pa8SDgQU4hBiNMaKNnMiSw5O3fpd4+qwutzSXMgx3TOwQ6TPgvbqtIPBa4Ag4EHIrFaZ1C9u8/i3aewBsv4ScOcFZmFZ/RlC4AWiMJLRiPibvCtGvlO0dWTZmBjC4hslpc4kjgTlwyUVzSDuO0b/ABH2U4U9KWwphj5TgKSH6tSWmd2aplZ1T2TwVakBJCbcE6U25UMvCZsNl9nUaWG60kB4iRBOJ80+VwFQXjLVRYMRe3NE3RunBs9FHteln1BdENaPytAHplyVbeSmAkwBKo6gDcrOwaEqVTlA/wB7VqtGavNp4nPwz6poVeqeiajKvtHtugNIAPekxjGzCc1sUmnTDRASlpkIQhAIQhAIQhAIQhAIQhAIQhAzVpAqi0tokPxGB2H7/daNIeyUHnNWkWmDg7oHfYrtOpK1WltFB48d/wB1lrRQLTDsDsdv8D91iY007XPZKglSar+yQc1EJQdTbyuly7Ts7n90c9iojOKKVNzzDQStHo7Vguxf54DotNY9DspjASmjbIaO1ce/F2XQdVqdG6Bp08xPorZtJOtarpNimwNEAQlIQqgQhCAQhCAQhCAQhCAQhCAQhCAQhCAQhCBLmyqvSeixUGStkQg840jZnUuy7lw3eKas+jKlTJpHEfRejVLKxxkgFLZSAyACml2yVg1X2v8AP7LQWXRrGZDmVPuohU2S1iVC6hECEIQCEIQCEIQCEIQ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sp>
        <p:nvSpPr>
          <p:cNvPr id="5" name="AutoShape 4" descr="data:image/jpeg;base64,/9j/4AAQSkZJRgABAQAAAQABAAD/2wCEAAkGBxQQEhQUEBQUFRUUFxUUFRQVEBQUFRQUFBQWFhQUFBcYHCggGBolHBQVITEhJSkrMC4uFx8zODMsNygtLisBCgoKDg0OFxAQFSwcHRwsLDcsLCwrLCwsLCwsLCwtLCwsLCwsLDQsLCwsLS03LCwsNywsLDcsLCwsLCwsKywsLP/AABEIAO4A0wMBIgACEQEDEQH/xAAbAAABBQEBAAAAAAAAAAAAAAAAAgMEBQYBB//EAEEQAAEDAQQHBQYEBAQHAAAAAAEAAhEDBBIhMQUGQVFxgZEiMmGhsRNScpLB0SNCYrIHM8LhFILD8BVDc6Kz4vH/xAAaAQEBAQEBAQEAAAAAAAAAAAAAAQIDBQQG/8QAKxEBAAICAQMBBgcBAAAAAAAAAAECAxExBBIhUQUiMkGx8BMUYXGBocEj/9oADAMBAAIRAxEAPwD3FCS94aJcQBvJgKDX05Z2d6tT4B4J6BBYIWfr65WVuT3O+FjvrCr6+v1Idyk93EhvpKDYIWAr6+1T3KTB8Rc77Kvr642t2T2s+Fjf6gVNmnp6S54GJIA8TC8ir6btL+9Xqcnlo6NICg1Hlxlzi4+JnzTa6evV9NWdnerUx4e0aT0Cr7RrhZGf8wu+FjvUgBeYABdATZpvq+v1EdynUdxuj0lP6N12o1MKrXUjvPab1GI5hedoU2ae0UazXgOY4OByLSCDzCcXjdjttSib1J7mH9JieIyPNafRmvL2wLQwPHvs7LuJbkeUK7NN6hV2jdN0LR/KqAn3T2XdDnyViqgQhCAQhCAQhCAQhCAQhCAQhCCt0+wOokOAIkSCJCwtr1bDheonE4lhOHLct7psfgu4t/cFR2Y4cz5EqDAVrO6mbr2lp3EQm16NabIys27UaCPMcDsWb0lqw5kuom+PdPeHDeppds8upT2EGCCCMwcCkwg4UlLuroaikBdS4RCBC6lwiFAiEQlwuKjgV3ozWm0UIF72jfdqdro7MdSqQriI9I0ZrlQqwKk0nfqxb8w+oC0VOoHAFpBByIIIPAheLQpdh0hVoGaT3N8AcDxacCrs09gQsRo3XkiBaKc/rp4Hm0/Q8lqtH6Vo2gfhPa79OThxacVUTUIQgEIQgEIQgEIQgg6a/kv5fuCz9nOHN37itFpf+S/h9QszZnYcz6lQT2FPMKjMKeaUQzpDRVKuO2IdscMHD7rJ6T1eqUZI7bN4GI4hbdpTgKLt5dCFvNJ6v060lvYdvAwPELJ6R0TUoHttw2OGLT9lFV8IhdXYRSUJUIhAmFyEuEQgbhdhLDU9TsT3ZNdxiB5qIjQiFYs0W7aWjnPon2aKZ+Z5PAAeqoqIXWEgggwRkRgRwV/TsVIfkn4nE/ZS6UN7rQODQEDeiNP2tkAtNVv6wQeT/vK2mi9Ie3bN0sIiWktOe4tP2WQfa2g9pwB3FwnpmtHqw4OplzTIcQQRkRdBBHVWEXKEIVAhCEAhCEEXSo/BqfC70WTspz4/QH6rXaRH4VT4HftKxtmPe4j9jVBYMKfaVEY5PtKIktKcaVHaU41yB8FdcARBEg7CmwUoFBRaU1Ya+XUeyfd/KfssvarC+k669pB2ePDevRrypNbHRTpkYG/EjDC48/QdFJaiWTFjf7pHi7s+qW2x73tHCXeghcfUDcXEDxJA8ymxa2nuy74GucOoEeaipLbOwZlx5Bv3TrWsGTBzJKiCq45Mj4ngftvJQvnNwHwtx6uMeSIntqkZQOADfRcqVwMXOA8Sfuogp7y4/wCYjybA8kuk0N7oA4AD0QPiuDkHHg0x1OHmlh7twHF2PQSPNNByUHoHRO13RoHrKVcG0T8RLh0JjyTV5KBQKtlb2dKoRgGseYGAwaTsWw1TpXLMwcvlAb9FhNLO/BqD3hc+chn9S9E0E2KDPEE9XEqwiehCFoCEIQCEIQM2sTTf8LvQrD2V2fEftat3WEtPA+i8/szs+Xp/ZQWLHJ9jlDpuT7HIJTSnAVHa5OAoHw5LBTAclAoh4OVJrY7sU/8Aqf0PVsHKk1qd2afxn9pSVhk7HTbda6628RJddF7HxzUsulRbJ3G8B6J+VlouV0OSEoIG7TbW0++YwJ5AgfUKstWsrGd1pdwGHU/ZK03Zn1SG04mMZMC7eE457Aq9+qtR+dQNnY1hd0JIjLcUhJc0RrTUtNS6GBrb4bmS7EjaIG3ctgFltEarGyuBBkXgSHEXs+XpsWlvIHgUoOTIcu3kDekzLWjfUo+VVjv6V6boxsUaY/Q30C8sthl9ADbVx4ClVPrC9apNhoG4AdArBJaEIWkCEIQCEIQcK85ontEeDfV32Xo683Aio8boHRz1JExjlIYVEYU+woJTXJwFR2lONKB8FKBTIKUCgdlUmtLuzT+I/tVvKo9aXdlnE+ikkM5Z8Gt4D0TspmkcBwHolSstHQ5PU8VEvJTa0ILClRhxdGMRjumcE44E4TyyHQKD/wAUbU7DXBj8gXd0ndOwpP8Awu0v70NHvOeAPLNNiTUaW5pAcrTROgarA7/FVmvY7utLbtz4HkgnhBVba2NY9zWuvAHAxEoOXl2U1KUCqCkL1qs7N993Q02f6i9bXlOgm37fRHutB+Z4P+ivVlqEkIQhVAhCEAhCEAvOqzYrVOLh0e77r0VefW4RXqD9VT9/91JHWp5qZanWoHmlOAppqWEDoKUCmgUoFA5KotaDgzifRXMqi1oODOf0UlYUAKC5N3khz1ho8Xpmq9JL0iUDTrOHZjmr0aXqGIutjCQMQBsBJMDwCqAU61yCebU52biZzxz4oBUamU+0oHQlBN3gMTkkC0g9wF/wjD5jDfNVFpqZSvaRLvdpsHyis7/UC9QXnf8ADyzO/wAVWe8AXgXNAMwLtJgBOUy1xw3r0RbhJCEIVQIQhAIQhALz/Sgi0v41P3NK9AWD02ItT+J8w0qSG2pxqaanGqB0JYTYKWCgWF1JBXZVCpVDrScGc/oryVQ60nuf5voszwsM84plxS3FMuKw2Ly6CmRVB7su+ESPm7o6qboykXPEgAN7Rxk4ZAgCM42lZveKVm08QsRudQaXTVAzIndtPAZlXdWg1/eE8yD1GKiP0cGg+ygfp7oJ8SB9CvOxe1MVvi936O1untHHlDbUOxp4uN0dMXeSXfP5nx8IA5EumeQCm2fRD3t/mta4jANbMHxLsxyCyNTRFesYe67sIJLiD8Iw8wvRpkraN1ncOM1mOVha9YLLQxe687ZAdVdPgTN3qFV2vX0n+TS/zVHSflb91aWTUFj4Lw55HvG635W49SU7av4Tucb1Gs2nOJY9hIzHdIMgZ7D9tReJ8Jpuf4RVn1qb6tUguIjAACDUeAAB4MXoayn8PtEmyUn03Y3S1t6IDgJMj5itWuscMSEIQqgQhCAQhCAWG1gEWp/EedNq3Kxes1Mi0SRg6IO+KcGOikiC1ONTTQnGqKdCUCmwUoFELBSpTcrsoFys/rUT2YzgxJjHxKvpWc1xqlrLwzax5E+AlS3CxyzrmuPecB4ME/8Ac7P5Qoda00mHtEE+M1HdMY5QqGraatXvOcZ2TA6BaPVjVH/ENL6z3MaHQGsABdAkmTkMd29Y26aQK+moyaT4uMeQn6LQaqve+iaj47bjdAEdhnZ83X+gV7R1SsjWFopA3gRfcS54kd5pPdPCFFo0m02Na09ljQ0E7Q0RJ8TE815ftTL24uyObfR3wV3bfoRUe8vu0wDAl07zjE7MBKXQr3gMIJkxMiAYmY2wodM9lzsLzyA2YkTkd/5h8uaeouDWudkGiBJEXWAxjlv2ryc2KtcdY15fTEzMpkpVOoWmRHMKDY2kAEziC45Yl5nZuAjmnKNUk4xlPAePpyXz7tSZ7bcNaieYXdj0g28L4gDPbjs4K8oWhrx2CDwOPTNY2jVDsuh5fcJq1l8A0wfBwwHVeh0vtHNW3ZNO76uN8FZ8709CoWlzO7tictitrJar+YgjPdyVJQYQ1oOJAAPEDEp4YYnIEHdkV+kiz4NL5Cj2O0ioCRGcYGVIW4mJjcMhCrbbp2hSmXgkbG9ojwJybzIUTROsjbTW9mxhAulxcXDCCNgw27CqL1CEIBRdI2Ftdl13Fp2tO8KUhBhbXZHUXFrxwOwjeEyFt7dY21m3Xcjtad4WPt1jdRddfyOxw3hQNgroKbBSgVFOSiUiV2UCpWd1wpe0YWTF5jmznF4RPmtBKzmt1W6Gnw/qapPBCi1f0G6kILL7M2OMF+J3DCOK29mpljAMAAMyQOJgKHoUh9Fo2EMy8VOr0ruLQMAYwvGYwhcbOsEWqsAww4knAYQ3HdvwlU7qYqXmX2t7MuJxut3kSMzA5p3T1oNJpglzhvx7R2wBEACclG1csbqVF9SCalZwaDiexTzN4NcA4kkSRmvM/L/mc83tPu08fvPzd+/srqOZN2gGA4GWwXMIcTJfDQWhwEDvb8szCXWZ3GCACcRBEtbiYjLGM8DltVwzQrnuEwGsOEBuJEgmGgASS52Ed44Kzs+g2B14yTEYmRGeWQXHL0eXLlmaxqI421XNWtfPmWfFnc/BoJnOBkBnjsww5qdZdXnEEOIE4GBJg5+GMnfmr/2tOnhhhsGP/wAUS0aXAygccT0CR0nTYI/633+h+Jkv8MaOWTQtOnjEnaTjtJ24DNKtBpbcSN2Kp62kXPyk8cugUSrVP5ncv7BdKdVa3u9Ni8evy+/5lmccR5yWXtfTEZQPMquraQLt544+SrvabvP+yQ4k/bZ0XWOiz5vOfJqPSPv/ABn8Wlfgqs7Hpp1BxcyCYIxxGMbAfDeo9v01Wrd95j3ZhvyjDrKhXUQvRw4a4adlOHG1ptO5Nuk5rVfw/ofiVXbmtb8xJ/pWZhbfUOlFKo73nxya0fUldoYlpkIQtMhCEIBR7bZG1W3XjgdoO8KQhBh9IWJ1F0Oy/K7Y4ffwUcFbq12VtVpa8SD1B3jxWN0lYHUHQ7EHuu2H7HwUUwCuymwV2VAqVlNfXgUpMwGnLPNuS1MrH/xDd+Cfh9XMUkS9XLQWUqcdthNFrXDYAYN+TgcQtX7UTOy7PIDFY/Uxv4QBxBGI2FXVupOY3szdu3YAyBIJnpHNcc9uyk2iOHSnmdI5pGvUH4ZqNvXntBiAQYkyIxjotTSbTptAwEDuiMPCBgs5qzaofVbvaHdDB/ch9R3tXNBOOQnbe/8AcLzOnyWxdL3x5mZl9N6xbJqfDQWnSjWNc4DBonxOIAAHNQLdbqjrlw3mugnddvMxmIi6X+WO9FnpXQb2ZIOcxE7uPkq60VjJAwAMCBsG7dyX3dLbJfHFskamXDJFYtqqXbamODoHTH6qEarRkJ44BMHxXQFI6DBF5vNdzPr5/onNfWtlPrOO2BuGCQEqE2zvO3AN69qfovsiNOZ1oXDUxA8CekfdCbLTfxEC7HMnHDkiHSULi7CDhXouqVK7Zaf6rzurjHlC87K9S0XRuUaTfdYwHiGiVYSUpCELSBCEIBCEIBNWqztqNLXiQf8AcjcU6hBh9KaOdQdBxae67f4HcVDlegWig2o0teJB2LGaW0Y6zu3sPdd9HePqpMKhSsd/EQ/hHgPOoxa8FYz+IkmnA3N/8g+yyLLU8fhjgtQFmdUf5beC0oKsiNQsDW1L7BEghw444cwFAtri2sxxBAJAx/34NVvKeextVsOAn1/uvnzYu6sxDpS+p2hudjHj9VXVRLjxPqp9eg5rxOV4ZfVQnLrRmTJC4nCEgrSAJFMAFxdOJERuDQMTxnBJqVLqgOe6pPszIGBImAd070Fl/idjYHDbxOZXGqvGinv7pN7YdxV7ojQ1U07r7t9ubhlEZ1DkHIIsLqEIHLNSvva33nNb1IC9XXm2rlK9aaQ3OvfKC76L0lahJCEIVQIQhAIQhAIQhAJuvRa9pa8SDgQU4hBiNMaKNnMiSw5O3fpd4+qwutzSXMgx3TOwQ6TPgvbqtIPBa4Ag4EHIrFaZ1C9u8/i3aewBsv4ScOcFZmFZ/RlC4AWiMJLRiPibvCtGvlO0dWTZmBjC4hslpc4kjgTlwyUVzSDuO0b/ABH2U4U9KWwphj5TgKSH6tSWmd2aplZ1T2TwVakBJCbcE6U25UMvCZsNl9nUaWG60kB4iRBOJ80+VwFQXjLVRYMRe3NE3RunBs9FHteln1BdENaPytAHplyVbeSmAkwBKo6gDcrOwaEqVTlA/wB7VqtGavNp4nPwz6poVeqeiajKvtHtugNIAPekxjGzCc1sUmnTDRASlpkIQhAIQhAIQhAIQhAIQhAIQhAzVpAqi0tokPxGB2H7/daNIeyUHnNWkWmDg7oHfYrtOpK1WltFB48d/wB1lrRQLTDsDsdv8D91iY007XPZKglSar+yQc1EJQdTbyuly7Ts7n90c9iojOKKVNzzDQStHo7Vguxf54DotNY9DspjASmjbIaO1ce/F2XQdVqdG6Bp08xPorZtJOtarpNimwNEAQlIQqgQhCAQhCAQhCAQhCAQhCAQhCAQhCAQhCBLmyqvSeixUGStkQg840jZnUuy7lw3eKas+jKlTJpHEfRejVLKxxkgFLZSAyACml2yVg1X2v8AP7LQWXRrGZDmVPuohU2S1iVC6hECEIQCEIQCEIQCEIQf/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029"/>
          </a:p>
        </p:txBody>
      </p:sp>
      <p:pic>
        <p:nvPicPr>
          <p:cNvPr id="3082" name="Picture 10" descr="https://encrypted-tbn3.gstatic.com/images?q=tbn:ANd9GcTHKHRHnLSS5jcshlKDX9_5R69bsRbdzzLp246iox_nQyf1VktwYVpVlz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295400"/>
            <a:ext cx="3689084"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46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8580" indent="0">
              <a:buNone/>
            </a:pPr>
            <a:r>
              <a:rPr lang="en-029" dirty="0"/>
              <a:t>The brain tries to sort information it is receiving</a:t>
            </a:r>
          </a:p>
          <a:p>
            <a:pPr lvl="1"/>
            <a:endParaRPr lang="en-029" dirty="0" smtClean="0"/>
          </a:p>
          <a:p>
            <a:pPr lvl="1"/>
            <a:r>
              <a:rPr lang="en-029" dirty="0" smtClean="0"/>
              <a:t>works </a:t>
            </a:r>
            <a:r>
              <a:rPr lang="en-029" dirty="0" smtClean="0"/>
              <a:t>out features/characteristics</a:t>
            </a:r>
          </a:p>
          <a:p>
            <a:pPr lvl="1"/>
            <a:r>
              <a:rPr lang="en-029" dirty="0" smtClean="0"/>
              <a:t>looks </a:t>
            </a:r>
            <a:r>
              <a:rPr lang="en-029" dirty="0" smtClean="0"/>
              <a:t>for </a:t>
            </a:r>
            <a:r>
              <a:rPr lang="en-029" dirty="0" smtClean="0"/>
              <a:t>similarities/differences</a:t>
            </a:r>
          </a:p>
          <a:p>
            <a:pPr lvl="1"/>
            <a:endParaRPr lang="en-029" dirty="0" smtClean="0"/>
          </a:p>
          <a:p>
            <a:pPr marL="468630" lvl="1" indent="0">
              <a:buNone/>
            </a:pPr>
            <a:r>
              <a:rPr lang="en-029" dirty="0" smtClean="0"/>
              <a:t>All of this is done </a:t>
            </a:r>
            <a:r>
              <a:rPr lang="en-029" dirty="0" smtClean="0"/>
              <a:t>unconsciously</a:t>
            </a:r>
          </a:p>
          <a:p>
            <a:pPr lvl="1"/>
            <a:endParaRPr lang="en-029" dirty="0"/>
          </a:p>
        </p:txBody>
      </p:sp>
    </p:spTree>
    <p:extLst>
      <p:ext uri="{BB962C8B-B14F-4D97-AF65-F5344CB8AC3E}">
        <p14:creationId xmlns:p14="http://schemas.microsoft.com/office/powerpoint/2010/main" val="475234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324600"/>
          </a:xfrm>
        </p:spPr>
        <p:txBody>
          <a:bodyPr>
            <a:normAutofit/>
          </a:bodyPr>
          <a:lstStyle/>
          <a:p>
            <a:r>
              <a:rPr lang="en-029" sz="3200" dirty="0" smtClean="0"/>
              <a:t> What might the brain work out here?</a:t>
            </a:r>
            <a:endParaRPr lang="en-029" sz="3200" dirty="0"/>
          </a:p>
        </p:txBody>
      </p:sp>
      <p:pic>
        <p:nvPicPr>
          <p:cNvPr id="2050" name="Picture 2" descr="https://encrypted-tbn3.gstatic.com/images?q=tbn:ANd9GcQogGj_6Qkij_2JjbJ8QeMZbIJJjhxH0oizTQDAJojoOWs-4NjI9w"/>
          <p:cNvPicPr>
            <a:picLocks noChangeAspect="1" noChangeArrowheads="1"/>
          </p:cNvPicPr>
          <p:nvPr/>
        </p:nvPicPr>
        <p:blipFill rotWithShape="1">
          <a:blip r:embed="rId2">
            <a:extLst>
              <a:ext uri="{28A0092B-C50C-407E-A947-70E740481C1C}">
                <a14:useLocalDpi xmlns:a14="http://schemas.microsoft.com/office/drawing/2010/main" val="0"/>
              </a:ext>
            </a:extLst>
          </a:blip>
          <a:srcRect l="47564"/>
          <a:stretch/>
        </p:blipFill>
        <p:spPr bwMode="auto">
          <a:xfrm>
            <a:off x="7086600" y="3069085"/>
            <a:ext cx="1666009" cy="24251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encrypted-tbn3.gstatic.com/images?q=tbn:ANd9GcQogGj_6Qkij_2JjbJ8QeMZbIJJjhxH0oizTQDAJojoOWs-4NjI9w"/>
          <p:cNvPicPr>
            <a:picLocks noChangeAspect="1" noChangeArrowheads="1"/>
          </p:cNvPicPr>
          <p:nvPr/>
        </p:nvPicPr>
        <p:blipFill rotWithShape="1">
          <a:blip r:embed="rId2">
            <a:extLst>
              <a:ext uri="{28A0092B-C50C-407E-A947-70E740481C1C}">
                <a14:useLocalDpi xmlns:a14="http://schemas.microsoft.com/office/drawing/2010/main" val="0"/>
              </a:ext>
            </a:extLst>
          </a:blip>
          <a:srcRect l="-4495" r="52248"/>
          <a:stretch/>
        </p:blipFill>
        <p:spPr bwMode="auto">
          <a:xfrm flipH="1">
            <a:off x="5354782" y="3069085"/>
            <a:ext cx="1697182" cy="24251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54782" y="2209800"/>
            <a:ext cx="3397827" cy="369332"/>
          </a:xfrm>
          <a:prstGeom prst="rect">
            <a:avLst/>
          </a:prstGeom>
          <a:noFill/>
        </p:spPr>
        <p:txBody>
          <a:bodyPr wrap="square" rtlCol="0">
            <a:spAutoFit/>
          </a:bodyPr>
          <a:lstStyle/>
          <a:p>
            <a:pPr algn="ctr"/>
            <a:r>
              <a:rPr lang="en-029" b="1" dirty="0" smtClean="0"/>
              <a:t>STORED INFORMATION</a:t>
            </a:r>
            <a:endParaRPr lang="en-029" b="1" dirty="0"/>
          </a:p>
        </p:txBody>
      </p:sp>
      <p:sp>
        <p:nvSpPr>
          <p:cNvPr id="7" name="TextBox 6"/>
          <p:cNvSpPr txBox="1"/>
          <p:nvPr/>
        </p:nvSpPr>
        <p:spPr>
          <a:xfrm>
            <a:off x="1066798" y="2244436"/>
            <a:ext cx="3397827" cy="369332"/>
          </a:xfrm>
          <a:prstGeom prst="rect">
            <a:avLst/>
          </a:prstGeom>
          <a:noFill/>
        </p:spPr>
        <p:txBody>
          <a:bodyPr wrap="square" rtlCol="0">
            <a:spAutoFit/>
          </a:bodyPr>
          <a:lstStyle/>
          <a:p>
            <a:pPr algn="ctr"/>
            <a:r>
              <a:rPr lang="en-029" b="1" dirty="0" smtClean="0"/>
              <a:t>INCOMING INFORMATION</a:t>
            </a:r>
            <a:endParaRPr lang="en-029" b="1" dirty="0"/>
          </a:p>
        </p:txBody>
      </p:sp>
      <p:pic>
        <p:nvPicPr>
          <p:cNvPr id="2055"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b="6008"/>
          <a:stretch/>
        </p:blipFill>
        <p:spPr bwMode="auto">
          <a:xfrm>
            <a:off x="1406424" y="2909908"/>
            <a:ext cx="2718577" cy="2659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2055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686800" cy="5853112"/>
          </a:xfrm>
        </p:spPr>
        <p:txBody>
          <a:bodyPr/>
          <a:lstStyle/>
          <a:p>
            <a:r>
              <a:rPr lang="en-029" dirty="0" smtClean="0"/>
              <a:t>The concepts in the mind are interrelated</a:t>
            </a:r>
          </a:p>
          <a:p>
            <a:endParaRPr lang="en-029" dirty="0"/>
          </a:p>
          <a:p>
            <a:r>
              <a:rPr lang="en-029" dirty="0" smtClean="0"/>
              <a:t>It is through the interrelationships of concepts that anything has meaning</a:t>
            </a:r>
          </a:p>
          <a:p>
            <a:endParaRPr lang="en-029" dirty="0"/>
          </a:p>
          <a:p>
            <a:r>
              <a:rPr lang="en-029" dirty="0" smtClean="0"/>
              <a:t>For example, a CAR can be classified as:</a:t>
            </a:r>
          </a:p>
          <a:p>
            <a:pPr lvl="1"/>
            <a:r>
              <a:rPr lang="en-029" dirty="0" smtClean="0"/>
              <a:t>a vehicle – mode of transportation</a:t>
            </a:r>
          </a:p>
          <a:p>
            <a:pPr lvl="1"/>
            <a:r>
              <a:rPr lang="en-029" dirty="0" smtClean="0"/>
              <a:t>status symbol – has money, reputation</a:t>
            </a:r>
          </a:p>
          <a:p>
            <a:pPr lvl="1"/>
            <a:endParaRPr lang="en-029" dirty="0" smtClean="0"/>
          </a:p>
          <a:p>
            <a:pPr lvl="1"/>
            <a:endParaRPr lang="en-029" dirty="0"/>
          </a:p>
        </p:txBody>
      </p:sp>
    </p:spTree>
    <p:extLst>
      <p:ext uri="{BB962C8B-B14F-4D97-AF65-F5344CB8AC3E}">
        <p14:creationId xmlns:p14="http://schemas.microsoft.com/office/powerpoint/2010/main" val="332410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029" dirty="0" smtClean="0"/>
              <a:t>Piaget put forward the following theory:</a:t>
            </a:r>
          </a:p>
          <a:p>
            <a:endParaRPr lang="en-029" dirty="0"/>
          </a:p>
          <a:p>
            <a:pPr lvl="1"/>
            <a:r>
              <a:rPr lang="en-029" dirty="0" smtClean="0"/>
              <a:t>Concepts and their relationships are stored in a person’s mind as schemata</a:t>
            </a:r>
          </a:p>
          <a:p>
            <a:pPr lvl="1"/>
            <a:endParaRPr lang="en-029" dirty="0"/>
          </a:p>
          <a:p>
            <a:pPr lvl="1"/>
            <a:r>
              <a:rPr lang="en-029" dirty="0" smtClean="0"/>
              <a:t>Learning occurs when a schema changes in some way </a:t>
            </a:r>
            <a:r>
              <a:rPr lang="en-029" dirty="0" smtClean="0"/>
              <a:t>through </a:t>
            </a:r>
            <a:r>
              <a:rPr lang="en-029" dirty="0" smtClean="0"/>
              <a:t>adaptation (i.e. assimilation and accommodation)</a:t>
            </a:r>
            <a:endParaRPr lang="en-029" dirty="0"/>
          </a:p>
        </p:txBody>
      </p:sp>
    </p:spTree>
    <p:extLst>
      <p:ext uri="{BB962C8B-B14F-4D97-AF65-F5344CB8AC3E}">
        <p14:creationId xmlns:p14="http://schemas.microsoft.com/office/powerpoint/2010/main" val="1048640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029" dirty="0" smtClean="0"/>
              <a:t>Assimilation happens when we are able to categorize a new example as belonging to a pre-existing schema</a:t>
            </a:r>
          </a:p>
          <a:p>
            <a:endParaRPr lang="en-029" dirty="0"/>
          </a:p>
          <a:p>
            <a:r>
              <a:rPr lang="en-029" dirty="0" smtClean="0"/>
              <a:t>Accommodation occurs when we alter our schema</a:t>
            </a:r>
          </a:p>
          <a:p>
            <a:endParaRPr lang="en-029" dirty="0"/>
          </a:p>
          <a:p>
            <a:r>
              <a:rPr lang="en-029" dirty="0" smtClean="0"/>
              <a:t>Both assimilation and accommodation relate to  adaptation</a:t>
            </a:r>
            <a:endParaRPr lang="en-029" dirty="0"/>
          </a:p>
        </p:txBody>
      </p:sp>
    </p:spTree>
    <p:extLst>
      <p:ext uri="{BB962C8B-B14F-4D97-AF65-F5344CB8AC3E}">
        <p14:creationId xmlns:p14="http://schemas.microsoft.com/office/powerpoint/2010/main" val="2189865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8580" indent="0">
              <a:buNone/>
            </a:pPr>
            <a:r>
              <a:rPr lang="en-029" dirty="0" smtClean="0"/>
              <a:t>Here is an example:</a:t>
            </a:r>
          </a:p>
          <a:p>
            <a:r>
              <a:rPr lang="en-029" dirty="0" smtClean="0"/>
              <a:t>Four </a:t>
            </a:r>
            <a:r>
              <a:rPr lang="en-029" dirty="0" smtClean="0"/>
              <a:t>year old			- has schema for animal</a:t>
            </a:r>
          </a:p>
          <a:p>
            <a:pPr marL="68580" indent="0">
              <a:buNone/>
            </a:pPr>
            <a:r>
              <a:rPr lang="en-029" dirty="0"/>
              <a:t>	</a:t>
            </a:r>
            <a:r>
              <a:rPr lang="en-029" dirty="0" smtClean="0"/>
              <a:t>				  with four legs</a:t>
            </a:r>
          </a:p>
          <a:p>
            <a:pPr marL="68580" indent="0">
              <a:buNone/>
            </a:pPr>
            <a:r>
              <a:rPr lang="en-029" dirty="0" smtClean="0"/>
              <a:t>					- child sees a cricket</a:t>
            </a:r>
          </a:p>
          <a:p>
            <a:pPr marL="68580" indent="0">
              <a:buNone/>
            </a:pPr>
            <a:endParaRPr lang="en-029" dirty="0"/>
          </a:p>
          <a:p>
            <a:pPr marL="68580" indent="0">
              <a:buNone/>
            </a:pPr>
            <a:endParaRPr lang="en-029" dirty="0" smtClean="0"/>
          </a:p>
          <a:p>
            <a:pPr marL="68580" indent="0">
              <a:buNone/>
            </a:pPr>
            <a:endParaRPr lang="en-029" dirty="0"/>
          </a:p>
          <a:p>
            <a:pPr marL="68580" indent="0">
              <a:buNone/>
            </a:pPr>
            <a:r>
              <a:rPr lang="en-029" dirty="0" smtClean="0"/>
              <a:t>Child is told:  “That is a cricket.  It is a kind of animal we call insect.  It has six legs and three body parts.</a:t>
            </a:r>
            <a:endParaRPr lang="en-029"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1717963"/>
            <a:ext cx="1880755" cy="25076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3163" y="2521527"/>
            <a:ext cx="2733675"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8447546"/>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762</TotalTime>
  <Words>528</Words>
  <Application>Microsoft Office PowerPoint</Application>
  <PresentationFormat>On-screen Show (4:3)</PresentationFormat>
  <Paragraphs>77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Urban Pop</vt:lpstr>
      <vt:lpstr>Theories of Literacy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Literacy Development</dc:title>
  <dc:creator>Dahlia Palmer</dc:creator>
  <cp:lastModifiedBy>Dahlia Palmer</cp:lastModifiedBy>
  <cp:revision>11</cp:revision>
  <dcterms:created xsi:type="dcterms:W3CDTF">2014-09-05T01:54:26Z</dcterms:created>
  <dcterms:modified xsi:type="dcterms:W3CDTF">2014-09-05T23:41:37Z</dcterms:modified>
</cp:coreProperties>
</file>